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3" r:id="rId2"/>
    <p:sldId id="345" r:id="rId3"/>
    <p:sldId id="346" r:id="rId4"/>
    <p:sldId id="262" r:id="rId5"/>
    <p:sldId id="261" r:id="rId6"/>
    <p:sldId id="304" r:id="rId7"/>
    <p:sldId id="305" r:id="rId8"/>
    <p:sldId id="306" r:id="rId9"/>
    <p:sldId id="307" r:id="rId10"/>
    <p:sldId id="343" r:id="rId11"/>
    <p:sldId id="308" r:id="rId12"/>
    <p:sldId id="339" r:id="rId13"/>
    <p:sldId id="310" r:id="rId14"/>
    <p:sldId id="341" r:id="rId15"/>
    <p:sldId id="313" r:id="rId16"/>
    <p:sldId id="347" r:id="rId17"/>
    <p:sldId id="317" r:id="rId18"/>
    <p:sldId id="320" r:id="rId19"/>
    <p:sldId id="278" r:id="rId20"/>
    <p:sldId id="318" r:id="rId21"/>
    <p:sldId id="321" r:id="rId22"/>
    <p:sldId id="275" r:id="rId23"/>
    <p:sldId id="319" r:id="rId24"/>
    <p:sldId id="322" r:id="rId25"/>
    <p:sldId id="323" r:id="rId26"/>
    <p:sldId id="324" r:id="rId27"/>
    <p:sldId id="325" r:id="rId28"/>
    <p:sldId id="326" r:id="rId29"/>
    <p:sldId id="328" r:id="rId30"/>
    <p:sldId id="329" r:id="rId31"/>
    <p:sldId id="332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957" autoAdjust="0"/>
  </p:normalViewPr>
  <p:slideViewPr>
    <p:cSldViewPr snapToGrid="0" snapToObjects="1">
      <p:cViewPr varScale="1">
        <p:scale>
          <a:sx n="75" d="100"/>
          <a:sy n="75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2017/11/10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4340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2520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82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02084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9068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3503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5218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3164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0206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7006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8956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2081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0152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79928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8700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6273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58912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8711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65476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6467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3421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57350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7462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7060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02200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423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998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064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9800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5281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81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101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acebook.com/tomoya.yamanaka.54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8.pn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926" y="6213106"/>
            <a:ext cx="1503542" cy="320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53" y="6021735"/>
            <a:ext cx="1672721" cy="720000"/>
          </a:xfrm>
          <a:prstGeom prst="rect">
            <a:avLst/>
          </a:prstGeom>
        </p:spPr>
      </p:pic>
      <p:pic>
        <p:nvPicPr>
          <p:cNvPr id="13" name="Picture 1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59" y="6021735"/>
            <a:ext cx="1835376" cy="698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5A2D9F-07A4-44EF-8A2D-20EDD38AB3FE}"/>
              </a:ext>
            </a:extLst>
          </p:cNvPr>
          <p:cNvSpPr/>
          <p:nvPr/>
        </p:nvSpPr>
        <p:spPr>
          <a:xfrm>
            <a:off x="1279001" y="1631928"/>
            <a:ext cx="95081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</a:rPr>
              <a:t>Automating</a:t>
            </a:r>
            <a:r>
              <a:rPr lang="ja-JP" altLang="en-US" sz="6000" b="1" dirty="0">
                <a:solidFill>
                  <a:schemeClr val="bg1"/>
                </a:solidFill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</a:rPr>
              <a:t>Any</a:t>
            </a:r>
            <a:r>
              <a:rPr lang="ja-JP" altLang="en-US" sz="6000" b="1" dirty="0">
                <a:solidFill>
                  <a:schemeClr val="bg1"/>
                </a:solidFill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</a:rPr>
              <a:t>Tasks</a:t>
            </a:r>
            <a:r>
              <a:rPr lang="ja-JP" altLang="en-US" sz="6000" b="1" dirty="0">
                <a:solidFill>
                  <a:schemeClr val="bg1"/>
                </a:solidFill>
              </a:rPr>
              <a:t> </a:t>
            </a:r>
            <a:endParaRPr lang="en-US" altLang="ja-JP" sz="6000" b="1" dirty="0">
              <a:solidFill>
                <a:schemeClr val="bg1"/>
              </a:solidFill>
            </a:endParaRPr>
          </a:p>
          <a:p>
            <a:pPr algn="ctr"/>
            <a:r>
              <a:rPr lang="en-US" altLang="ja-JP" sz="6000" b="1" dirty="0">
                <a:solidFill>
                  <a:schemeClr val="bg1"/>
                </a:solidFill>
              </a:rPr>
              <a:t>with</a:t>
            </a:r>
            <a:r>
              <a:rPr lang="ja-JP" altLang="en-US" sz="6000" b="1" dirty="0">
                <a:solidFill>
                  <a:schemeClr val="bg1"/>
                </a:solidFill>
              </a:rPr>
              <a:t> </a:t>
            </a:r>
            <a:r>
              <a:rPr lang="en-US" altLang="ja-JP" sz="6000" b="1" dirty="0" err="1">
                <a:solidFill>
                  <a:schemeClr val="bg1"/>
                </a:solidFill>
              </a:rPr>
              <a:t>Powershell</a:t>
            </a:r>
            <a:r>
              <a:rPr lang="ja-JP" altLang="en-US" sz="6000" b="1" dirty="0">
                <a:solidFill>
                  <a:schemeClr val="bg1"/>
                </a:solidFill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</a:rPr>
              <a:t>and</a:t>
            </a:r>
            <a:r>
              <a:rPr lang="ja-JP" altLang="en-US" sz="6000" b="1" dirty="0">
                <a:solidFill>
                  <a:schemeClr val="bg1"/>
                </a:solidFill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</a:rPr>
              <a:t>Friendly</a:t>
            </a:r>
            <a:br>
              <a:rPr lang="en-US" altLang="ja-JP" sz="4000" b="1" dirty="0">
                <a:solidFill>
                  <a:schemeClr val="bg1"/>
                </a:solidFill>
              </a:rPr>
            </a:br>
            <a:endParaRPr lang="en-US" altLang="ja-JP" sz="4000" b="1" dirty="0">
              <a:solidFill>
                <a:schemeClr val="bg1"/>
              </a:solidFill>
            </a:endParaRPr>
          </a:p>
          <a:p>
            <a:pPr algn="ctr"/>
            <a:br>
              <a:rPr lang="en-US" altLang="ja-JP" sz="4000" b="1" dirty="0">
                <a:solidFill>
                  <a:schemeClr val="bg1"/>
                </a:solidFill>
              </a:rPr>
            </a:br>
            <a:r>
              <a:rPr lang="en-US" altLang="ja-JP" sz="4000" b="1" dirty="0" err="1">
                <a:solidFill>
                  <a:schemeClr val="bg1"/>
                </a:solidFill>
              </a:rPr>
              <a:t>Tomoya</a:t>
            </a:r>
            <a:r>
              <a:rPr lang="ja-JP" altLang="en-US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>
                <a:solidFill>
                  <a:schemeClr val="bg1"/>
                </a:solidFill>
              </a:rPr>
              <a:t>Yamanaka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1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83"/>
            <a:ext cx="10515600" cy="94791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Made by Them</a:t>
            </a:r>
            <a:br>
              <a:rPr lang="en-US" altLang="ja-JP" dirty="0"/>
            </a:br>
            <a:r>
              <a:rPr lang="en-US" altLang="ja-JP" dirty="0"/>
              <a:t>Winning 2</a:t>
            </a:r>
            <a:r>
              <a:rPr lang="en-US" altLang="ja-JP" baseline="30000" dirty="0"/>
              <a:t>nd</a:t>
            </a:r>
            <a:r>
              <a:rPr lang="en-US" altLang="ja-JP" dirty="0"/>
              <a:t> place in  2014 MVP Show case</a:t>
            </a:r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4BACB-A382-4A2A-9677-5696749982A0}"/>
              </a:ext>
            </a:extLst>
          </p:cNvPr>
          <p:cNvSpPr/>
          <p:nvPr/>
        </p:nvSpPr>
        <p:spPr>
          <a:xfrm>
            <a:off x="1524000" y="5600718"/>
            <a:ext cx="9721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https://blogs.msdn.microsoft.com/mvpawardprogram/2014/11/04/mvp-showcase-winners/</a:t>
            </a:r>
            <a:endParaRPr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AE32B-030A-4C17-8C7B-CD0DEFCCF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974" y="1110368"/>
            <a:ext cx="5184576" cy="4352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D7EBF5-012F-4E8F-9687-15AD97B0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332" y="1215411"/>
            <a:ext cx="3107804" cy="89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1"/>
            <a:ext cx="10515600" cy="947910"/>
          </a:xfrm>
        </p:spPr>
        <p:txBody>
          <a:bodyPr/>
          <a:lstStyle/>
          <a:p>
            <a:r>
              <a:rPr kumimoji="1" lang="en-US" altLang="ja-JP" dirty="0"/>
              <a:t>Friendly</a:t>
            </a:r>
            <a:r>
              <a:rPr kumimoji="1" lang="ja-JP" altLang="en-US" dirty="0"/>
              <a:t> </a:t>
            </a:r>
            <a:r>
              <a:rPr kumimoji="1" lang="en-US" altLang="ja-JP" dirty="0"/>
              <a:t>Demo</a:t>
            </a:r>
            <a:r>
              <a:rPr kumimoji="1" lang="ja-JP" altLang="en-US" dirty="0"/>
              <a:t> </a:t>
            </a:r>
            <a:r>
              <a:rPr kumimoji="1" lang="en-US" altLang="ja-JP" dirty="0"/>
              <a:t>Video</a:t>
            </a:r>
            <a:endParaRPr kumimoji="1" lang="ja-JP" altLang="en-US" dirty="0"/>
          </a:p>
        </p:txBody>
      </p:sp>
      <p:pic>
        <p:nvPicPr>
          <p:cNvPr id="12" name="VSAttachEnglish">
            <a:hlinkClick r:id="" action="ppaction://media"/>
            <a:extLst>
              <a:ext uri="{FF2B5EF4-FFF2-40B4-BE49-F238E27FC236}">
                <a16:creationId xmlns:a16="http://schemas.microsoft.com/office/drawing/2014/main" id="{97E00862-6CB3-491F-AE71-2D9408F5D1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7088" y="972760"/>
            <a:ext cx="8100392" cy="45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1"/>
            <a:ext cx="10515600" cy="947910"/>
          </a:xfrm>
        </p:spPr>
        <p:txBody>
          <a:bodyPr/>
          <a:lstStyle/>
          <a:p>
            <a:r>
              <a:rPr kumimoji="1" lang="en-US" altLang="ja-JP" dirty="0"/>
              <a:t>Friendly</a:t>
            </a:r>
            <a:r>
              <a:rPr kumimoji="1" lang="ja-JP" altLang="en-US" dirty="0"/>
              <a:t> </a:t>
            </a:r>
            <a:r>
              <a:rPr kumimoji="1" lang="en-US" altLang="ja-JP" dirty="0"/>
              <a:t>Program Hack Image</a:t>
            </a:r>
            <a:endParaRPr kumimoji="1" lang="ja-JP" altLang="en-US" dirty="0"/>
          </a:p>
        </p:txBody>
      </p:sp>
      <p:pic>
        <p:nvPicPr>
          <p:cNvPr id="11" name="Picture 3" descr="friendly">
            <a:extLst>
              <a:ext uri="{FF2B5EF4-FFF2-40B4-BE49-F238E27FC236}">
                <a16:creationId xmlns:a16="http://schemas.microsoft.com/office/drawing/2014/main" id="{41C4AD70-EA99-476F-960F-2E85A039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/>
          <a:stretch>
            <a:fillRect/>
          </a:stretch>
        </p:blipFill>
        <p:spPr bwMode="auto">
          <a:xfrm>
            <a:off x="9903989" y="1991037"/>
            <a:ext cx="1847850" cy="173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図 5">
            <a:extLst>
              <a:ext uri="{FF2B5EF4-FFF2-40B4-BE49-F238E27FC236}">
                <a16:creationId xmlns:a16="http://schemas.microsoft.com/office/drawing/2014/main" id="{E5BD9DED-4FDC-4B01-85DA-ED0656093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97" y="1418386"/>
            <a:ext cx="3593377" cy="3393745"/>
          </a:xfrm>
          <a:prstGeom prst="rect">
            <a:avLst/>
          </a:prstGeom>
        </p:spPr>
      </p:pic>
      <p:sp>
        <p:nvSpPr>
          <p:cNvPr id="14" name="正方形/長方形 8">
            <a:extLst>
              <a:ext uri="{FF2B5EF4-FFF2-40B4-BE49-F238E27FC236}">
                <a16:creationId xmlns:a16="http://schemas.microsoft.com/office/drawing/2014/main" id="{AE666C19-3FB6-4A75-A4C6-FAD94E4B3736}"/>
              </a:ext>
            </a:extLst>
          </p:cNvPr>
          <p:cNvSpPr/>
          <p:nvPr/>
        </p:nvSpPr>
        <p:spPr>
          <a:xfrm>
            <a:off x="2987682" y="1110302"/>
            <a:ext cx="373781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UserControl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="WpfApplication.ViewControl"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="http://schemas.microsoft.com/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winfx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/2006/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xaml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/presentation"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="http://schemas.microsoft.com/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winfx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/2006/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xaml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mc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="http://schemas.openxmlformats.org/markup-compatibility/2006"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="http://schemas.microsoft.com/expression/blend/2008"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local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clr-namespace:WpfApplication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="http://schemas.fontawesome.io/icons/"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xmlns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clr-namespace:VVMConnection;assembly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VVMConnection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Ignorable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="d"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DesignHeight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="300"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="538.298"&gt;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Connection.Methods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MethodCollection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Method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="Show"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Invoker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AskDelete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Method.Target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MessageBox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Button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YesNo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Caption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ja-JP" altLang="en-US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質問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ja-JP" altLang="en-US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MessageBoxText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ja-JP" altLang="en-US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削除しますか？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Method.Target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Method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MethodCollection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Connection.Methods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Grid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Grid.RowDefinitions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RowDefinition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Height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="80"/&gt;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RowDefinition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Height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="*"/&gt;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Grid.RowDefinitions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Grid.Row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TextBlock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="Name"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Canvas.Left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Canvas.Top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="19"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="128"/&gt;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TextBlock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Favoritet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Language"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Canvas.Left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="143"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Canvas.Top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="19"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="128"/&gt;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TextBox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Canvas.Left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Canvas.Top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="40"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="128"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="{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Binding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NameSearch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.Value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ComboBox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Canvas.Left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="143"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Canvas.Top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="40"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="128"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SelectedValue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="{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Binding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LanguageSearch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.Value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}“</a:t>
            </a:r>
          </a:p>
          <a:p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 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ItemsSource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="{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Binding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Source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={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local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Candidates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.LanguageWithEmpty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}}"/&gt;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Button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Canvas.Left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="284"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Canvas.Top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="40"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Height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="25"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="43"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Click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="{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Event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Search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}"&gt;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ImageAwesome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Icon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="Search"/&gt;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Button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Button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Canvas.Right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="20"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Canvas.Top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="40"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Height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="25"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Width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="36"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Click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="{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Event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Erase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}"&gt;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</a:t>
            </a:r>
            <a:r>
              <a:rPr lang="en-US" altLang="ja-JP" sz="4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  <a:r>
              <a:rPr lang="en-US" altLang="ja-JP" sz="400" dirty="0" err="1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ImageAwesome</a:t>
            </a:r>
            <a:r>
              <a:rPr lang="en-US" altLang="ja-JP" sz="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Icon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="Eraser"/&gt;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Button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en-US" altLang="ja-JP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Canvas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endParaRPr lang="ja-JP" altLang="en-US" sz="400" dirty="0"/>
          </a:p>
        </p:txBody>
      </p:sp>
      <p:sp>
        <p:nvSpPr>
          <p:cNvPr id="15" name="正方形/長方形 9">
            <a:extLst>
              <a:ext uri="{FF2B5EF4-FFF2-40B4-BE49-F238E27FC236}">
                <a16:creationId xmlns:a16="http://schemas.microsoft.com/office/drawing/2014/main" id="{E1E21863-54E6-45D1-A09F-4B4B4120FE45}"/>
              </a:ext>
            </a:extLst>
          </p:cNvPr>
          <p:cNvSpPr/>
          <p:nvPr/>
        </p:nvSpPr>
        <p:spPr>
          <a:xfrm>
            <a:off x="3048000" y="3873412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ReactiveProperty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string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NameSearch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{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} =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ReactiveProperty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string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ReactiveProperty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string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LanguageSearch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{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} =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ReactiveProperty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string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ReactiveProperty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EntryInfoDataGridRowVM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SelectedItem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{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} =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ReactiveProperty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EntryInfoDataGridRowVM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ObservableCollection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EntryInfoDataGridRowVM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EntryInfos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{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} =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ObservableCollection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EntryInfoDataGridRowVM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Func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?&gt;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AskDelete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{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 }</a:t>
            </a:r>
          </a:p>
          <a:p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ViewControlVM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4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List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infos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_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infos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infos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infos.ForEach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(e=&gt;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EntryInfos.Add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EntryInfoDataGridRowVM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(e)));</a:t>
            </a:r>
          </a:p>
          <a:p>
            <a:r>
              <a:rPr lang="ja-JP" altLang="en-US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Search()</a:t>
            </a:r>
          </a:p>
          <a:p>
            <a:r>
              <a:rPr lang="ja-JP" altLang="en-US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IEnumerable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result = _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infos.ToArray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(!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NameSearch.IsNullOrEmpty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 result =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result.Where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(e =&gt;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e.Name.ToLower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().Contains(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NameSearch.Value.ToLower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(!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LanguageSearch.IsNullOrEmpty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 result =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result.Where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(e =&gt;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e.Language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LanguageSearch.Value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EntryInfos.Clear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result.ToList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().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ForEach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(e =&gt; 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EntryInfos.Add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EntryInfoDataGridRowVM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(e)));</a:t>
            </a:r>
          </a:p>
          <a:p>
            <a:r>
              <a:rPr lang="ja-JP" altLang="en-US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Erase()</a:t>
            </a:r>
          </a:p>
          <a:p>
            <a:r>
              <a:rPr lang="ja-JP" altLang="en-US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SelectedItem.Value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null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AskDelete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 !=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  <a:r>
              <a:rPr lang="en-US" altLang="ja-JP" sz="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_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infos.Remove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SelectedItem.Value.Core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Search();</a:t>
            </a:r>
          </a:p>
          <a:p>
            <a:r>
              <a:rPr lang="ja-JP" altLang="en-US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400" dirty="0"/>
          </a:p>
        </p:txBody>
      </p:sp>
      <p:cxnSp>
        <p:nvCxnSpPr>
          <p:cNvPr id="16" name="直線矢印コネクタ 11">
            <a:extLst>
              <a:ext uri="{FF2B5EF4-FFF2-40B4-BE49-F238E27FC236}">
                <a16:creationId xmlns:a16="http://schemas.microsoft.com/office/drawing/2014/main" id="{8380DF26-B52F-4AAF-84EB-C6C17E4092DF}"/>
              </a:ext>
            </a:extLst>
          </p:cNvPr>
          <p:cNvCxnSpPr>
            <a:stCxn id="11" idx="1"/>
          </p:cNvCxnSpPr>
          <p:nvPr/>
        </p:nvCxnSpPr>
        <p:spPr>
          <a:xfrm flipH="1">
            <a:off x="6468177" y="2857217"/>
            <a:ext cx="3435812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2">
            <a:extLst>
              <a:ext uri="{FF2B5EF4-FFF2-40B4-BE49-F238E27FC236}">
                <a16:creationId xmlns:a16="http://schemas.microsoft.com/office/drawing/2014/main" id="{E4182B39-13DC-44AE-8A27-3A5817A8DD4A}"/>
              </a:ext>
            </a:extLst>
          </p:cNvPr>
          <p:cNvSpPr txBox="1"/>
          <p:nvPr/>
        </p:nvSpPr>
        <p:spPr>
          <a:xfrm>
            <a:off x="6786005" y="4208107"/>
            <a:ext cx="5723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Friendly doesn’t access GUI components, </a:t>
            </a:r>
          </a:p>
          <a:p>
            <a:r>
              <a:rPr kumimoji="1" lang="en-US" altLang="ja-JP" sz="2400" dirty="0"/>
              <a:t>but hack the internal app APIs.</a:t>
            </a:r>
          </a:p>
          <a:p>
            <a:r>
              <a:rPr kumimoji="1" lang="en-US" altLang="ja-JP" sz="2400" dirty="0"/>
              <a:t>Thus, it’s extremely powerful.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921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616A90-6B1E-4B7E-A3C6-A9B3589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001517"/>
          </a:xfrm>
        </p:spPr>
        <p:txBody>
          <a:bodyPr/>
          <a:lstStyle/>
          <a:p>
            <a:r>
              <a:rPr lang="en-US" altLang="ja-JP" dirty="0"/>
              <a:t>There is Official Company, </a:t>
            </a:r>
            <a:r>
              <a:rPr lang="en-US" altLang="ja-JP" dirty="0" err="1"/>
              <a:t>Codeer</a:t>
            </a:r>
            <a:r>
              <a:rPr lang="en-US" altLang="ja-JP" dirty="0"/>
              <a:t> Ltd.</a:t>
            </a: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51EE8-C423-4271-888F-F8329B7328EB}"/>
              </a:ext>
            </a:extLst>
          </p:cNvPr>
          <p:cNvSpPr/>
          <p:nvPr/>
        </p:nvSpPr>
        <p:spPr>
          <a:xfrm>
            <a:off x="4214125" y="5902285"/>
            <a:ext cx="4068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http://www.english.codeer.co.jp/</a:t>
            </a:r>
            <a:endParaRPr lang="ja-JP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E3022-2656-42F9-8DD7-E019290F3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4" y="857143"/>
            <a:ext cx="7073962" cy="50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0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616A90-6B1E-4B7E-A3C6-A9B3589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001517"/>
          </a:xfrm>
        </p:spPr>
        <p:txBody>
          <a:bodyPr/>
          <a:lstStyle/>
          <a:p>
            <a:r>
              <a:rPr lang="en-US" altLang="ja-JP" dirty="0"/>
              <a:t>Open Source Software in GitHub</a:t>
            </a:r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3DF51-0693-4DC8-84C5-88BB12A7E867}"/>
              </a:ext>
            </a:extLst>
          </p:cNvPr>
          <p:cNvSpPr/>
          <p:nvPr/>
        </p:nvSpPr>
        <p:spPr>
          <a:xfrm>
            <a:off x="3862244" y="6090341"/>
            <a:ext cx="6300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https://github.com/Codeer-Software/Friendly</a:t>
            </a:r>
            <a:endParaRPr lang="ja-JP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FE57A-ACFD-430D-9149-5101B21D36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39ECF-4026-45B1-B876-4E2E54292A9D}"/>
              </a:ext>
            </a:extLst>
          </p:cNvPr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F2CEF-B7BC-4D0A-9009-8E68DCBE8CF4}"/>
              </a:ext>
            </a:extLst>
          </p:cNvPr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DA2AB-CC63-49A1-B004-BED87FE5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113" y="829752"/>
            <a:ext cx="7371378" cy="5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5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1"/>
            <a:ext cx="10515600" cy="94791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PowerShell + Friendly becomes a strong solution!!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9D21B1-851A-4C02-B791-030FDF6015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5640" y="2421496"/>
            <a:ext cx="2160240" cy="1734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97AE42-F788-445A-9424-2022E1552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81" y="2421496"/>
            <a:ext cx="1971675" cy="16764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81A3C6E-1BFD-420A-8BCA-CEC2A9AF5FB6}"/>
              </a:ext>
            </a:extLst>
          </p:cNvPr>
          <p:cNvSpPr txBox="1">
            <a:spLocks/>
          </p:cNvSpPr>
          <p:nvPr/>
        </p:nvSpPr>
        <p:spPr>
          <a:xfrm>
            <a:off x="1991544" y="1268760"/>
            <a:ext cx="8136904" cy="374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ja-JP" sz="13800"/>
              <a:t>+</a:t>
            </a:r>
            <a:endParaRPr lang="en-US" altLang="ja-JP" sz="13800" dirty="0"/>
          </a:p>
        </p:txBody>
      </p:sp>
    </p:spTree>
    <p:extLst>
      <p:ext uri="{BB962C8B-B14F-4D97-AF65-F5344CB8AC3E}">
        <p14:creationId xmlns:p14="http://schemas.microsoft.com/office/powerpoint/2010/main" val="405229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63DF51-0693-4DC8-84C5-88BB12A7E867}"/>
              </a:ext>
            </a:extLst>
          </p:cNvPr>
          <p:cNvSpPr/>
          <p:nvPr/>
        </p:nvSpPr>
        <p:spPr>
          <a:xfrm>
            <a:off x="3862244" y="6090341"/>
            <a:ext cx="6300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https://github.com/Codeer-Software/Friendly</a:t>
            </a:r>
            <a:endParaRPr lang="ja-JP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FE57A-ACFD-430D-9149-5101B21D36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39ECF-4026-45B1-B876-4E2E54292A9D}"/>
              </a:ext>
            </a:extLst>
          </p:cNvPr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F2CEF-B7BC-4D0A-9009-8E68DCBE8CF4}"/>
              </a:ext>
            </a:extLst>
          </p:cNvPr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6D715B54-1EF5-4C77-B6EF-F566C41CDB7C}"/>
              </a:ext>
            </a:extLst>
          </p:cNvPr>
          <p:cNvSpPr txBox="1"/>
          <p:nvPr/>
        </p:nvSpPr>
        <p:spPr>
          <a:xfrm>
            <a:off x="1153398" y="856787"/>
            <a:ext cx="1214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Friendly is a test library.</a:t>
            </a:r>
          </a:p>
          <a:p>
            <a:r>
              <a:rPr lang="en-US" altLang="ja-JP" sz="2800" dirty="0"/>
              <a:t>It’s the most strong one to manipulate Windows apps!</a:t>
            </a:r>
          </a:p>
          <a:p>
            <a:endParaRPr lang="en-US" altLang="ja-JP" sz="2800" dirty="0"/>
          </a:p>
          <a:p>
            <a:r>
              <a:rPr lang="en-US" altLang="ja-JP" sz="2800" dirty="0"/>
              <a:t>For example, because it can handle apps accurately, it can won’t fail to take </a:t>
            </a:r>
          </a:p>
          <a:p>
            <a:r>
              <a:rPr lang="en-US" altLang="ja-JP" sz="2800" dirty="0"/>
              <a:t>a timing in high speed move.</a:t>
            </a:r>
            <a:endParaRPr lang="ja-JP" altLang="en-US" sz="2800" dirty="0"/>
          </a:p>
          <a:p>
            <a:endParaRPr lang="en-US" altLang="ja-JP" sz="2800" dirty="0"/>
          </a:p>
          <a:p>
            <a:r>
              <a:rPr lang="en-US" altLang="ja-JP" sz="2800" dirty="0"/>
              <a:t>The coming demo will be done by the creator, Mr. Ishikawa, due to the app </a:t>
            </a:r>
          </a:p>
          <a:p>
            <a:r>
              <a:rPr lang="en-US" altLang="ja-JP" sz="2800" dirty="0"/>
              <a:t>which is from Ishikawa’s client and approved to show.</a:t>
            </a:r>
            <a:endParaRPr lang="ja-JP" altLang="en-US" sz="2800" dirty="0"/>
          </a:p>
          <a:p>
            <a:endParaRPr lang="en-US" altLang="ja-JP" sz="2800" dirty="0"/>
          </a:p>
          <a:p>
            <a:r>
              <a:rPr lang="en-US" altLang="ja-JP" sz="2800" dirty="0"/>
              <a:t>The app is originally work with a USB barcode reader, but the part is </a:t>
            </a:r>
          </a:p>
          <a:p>
            <a:r>
              <a:rPr lang="en-US" altLang="ja-JP" sz="2800" dirty="0"/>
              <a:t>replaced by a mock for the test.</a:t>
            </a:r>
          </a:p>
          <a:p>
            <a:r>
              <a:rPr lang="en-US" altLang="ja-JP" sz="2800" dirty="0"/>
              <a:t>Friendly can even replace a part of existing app.</a:t>
            </a:r>
            <a:endParaRPr lang="ja-JP" altLang="en-US" sz="2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2FBBC7-1A84-4ED7-B0E2-CBEF83F71FA3}"/>
              </a:ext>
            </a:extLst>
          </p:cNvPr>
          <p:cNvSpPr txBox="1">
            <a:spLocks/>
          </p:cNvSpPr>
          <p:nvPr/>
        </p:nvSpPr>
        <p:spPr>
          <a:xfrm>
            <a:off x="990600" y="177250"/>
            <a:ext cx="10515600" cy="10015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Friendly is Powerful!!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511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Singapore 2017</a:t>
            </a:r>
            <a:endParaRPr kumimoji="0" lang="en-US" sz="14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2360CC-1DBA-45DA-B2E5-076A79E797C2}"/>
              </a:ext>
            </a:extLst>
          </p:cNvPr>
          <p:cNvSpPr txBox="1">
            <a:spLocks/>
          </p:cNvSpPr>
          <p:nvPr/>
        </p:nvSpPr>
        <p:spPr>
          <a:xfrm>
            <a:off x="1991544" y="1268760"/>
            <a:ext cx="8136904" cy="374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ja-JP" sz="13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427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F809F9F-4DCE-4093-9334-C61044FB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636913"/>
            <a:ext cx="8286808" cy="7064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sz="13800" dirty="0"/>
              <a:t>Q &amp; A</a:t>
            </a:r>
            <a:endParaRPr kumimoji="1" lang="ja-JP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96968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381" y="6266577"/>
            <a:ext cx="1087362" cy="231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37" y="6199103"/>
            <a:ext cx="1209714" cy="520705"/>
          </a:xfrm>
          <a:prstGeom prst="rect">
            <a:avLst/>
          </a:prstGeom>
        </p:spPr>
      </p:pic>
      <p:pic>
        <p:nvPicPr>
          <p:cNvPr id="17" name="Picture 1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116" y="6189484"/>
            <a:ext cx="1226150" cy="385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42" y="6055558"/>
            <a:ext cx="684314" cy="74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76" y="6179429"/>
            <a:ext cx="1327346" cy="5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lang="en-US" altLang="ja-JP" dirty="0"/>
              <a:t>Self-Introduction</a:t>
            </a:r>
            <a:endParaRPr kumimoji="1" lang="ja-JP" alt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0D821E-DE97-4E86-B5AA-2E2A63435463}"/>
              </a:ext>
            </a:extLst>
          </p:cNvPr>
          <p:cNvSpPr txBox="1">
            <a:spLocks/>
          </p:cNvSpPr>
          <p:nvPr/>
        </p:nvSpPr>
        <p:spPr>
          <a:xfrm>
            <a:off x="2124203" y="1318575"/>
            <a:ext cx="10630744" cy="507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Name: 		</a:t>
            </a:r>
            <a:r>
              <a:rPr lang="en-US" altLang="ja-JP" dirty="0" err="1"/>
              <a:t>Tomoya</a:t>
            </a:r>
            <a:r>
              <a:rPr lang="en-US" altLang="ja-JP" dirty="0"/>
              <a:t> Yamanaka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Nationality:	Japan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Work:		IVP Global Philippines </a:t>
            </a:r>
            <a:r>
              <a:rPr lang="en-US" altLang="ja-JP" dirty="0" err="1"/>
              <a:t>inc.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Contact:		</a:t>
            </a:r>
            <a:r>
              <a:rPr lang="en-US" altLang="ja-JP" dirty="0">
                <a:hlinkClick r:id="rId5"/>
              </a:rPr>
              <a:t>www.facebook.com/tomoya.yamanaka.54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Hobby:		IT community activity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6302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F809F9F-4DCE-4093-9334-C61044FB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636913"/>
            <a:ext cx="8286808" cy="7064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sz="13800" dirty="0"/>
              <a:t>End?</a:t>
            </a:r>
            <a:endParaRPr kumimoji="1" lang="ja-JP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67143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F809F9F-4DCE-4093-9334-C61044FB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636913"/>
            <a:ext cx="8286808" cy="70643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sz="13800" strike="sngStrike" dirty="0"/>
              <a:t>End?</a:t>
            </a:r>
            <a:endParaRPr kumimoji="1" lang="ja-JP" altLang="en-US" sz="13800" strike="sngStrike" dirty="0"/>
          </a:p>
        </p:txBody>
      </p:sp>
    </p:spTree>
    <p:extLst>
      <p:ext uri="{BB962C8B-B14F-4D97-AF65-F5344CB8AC3E}">
        <p14:creationId xmlns:p14="http://schemas.microsoft.com/office/powerpoint/2010/main" val="371817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926" y="6213106"/>
            <a:ext cx="1503542" cy="320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53" y="6021735"/>
            <a:ext cx="1672721" cy="720000"/>
          </a:xfrm>
          <a:prstGeom prst="rect">
            <a:avLst/>
          </a:prstGeom>
        </p:spPr>
      </p:pic>
      <p:pic>
        <p:nvPicPr>
          <p:cNvPr id="13" name="Picture 1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59" y="6021735"/>
            <a:ext cx="1835376" cy="6987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5208EA-AB6C-42B4-B718-BB4F96A209FB}"/>
              </a:ext>
            </a:extLst>
          </p:cNvPr>
          <p:cNvSpPr/>
          <p:nvPr/>
        </p:nvSpPr>
        <p:spPr>
          <a:xfrm>
            <a:off x="1279001" y="1631928"/>
            <a:ext cx="95081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6000" b="1" dirty="0" err="1">
                <a:solidFill>
                  <a:schemeClr val="bg1"/>
                </a:solidFill>
              </a:rPr>
              <a:t>Extention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9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lang="en-US" altLang="ja-JP" dirty="0"/>
              <a:t>Self-Introduction again</a:t>
            </a:r>
            <a:endParaRPr kumimoji="1" lang="ja-JP" alt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0D821E-DE97-4E86-B5AA-2E2A63435463}"/>
              </a:ext>
            </a:extLst>
          </p:cNvPr>
          <p:cNvSpPr txBox="1">
            <a:spLocks/>
          </p:cNvSpPr>
          <p:nvPr/>
        </p:nvSpPr>
        <p:spPr>
          <a:xfrm>
            <a:off x="2124203" y="1318575"/>
            <a:ext cx="10630744" cy="5072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Name: 	</a:t>
            </a:r>
            <a:r>
              <a:rPr lang="en-US" altLang="ja-JP" dirty="0" err="1"/>
              <a:t>Tomoya</a:t>
            </a:r>
            <a:r>
              <a:rPr lang="en-US" altLang="ja-JP" dirty="0"/>
              <a:t> Yamanaka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Home-City:	</a:t>
            </a:r>
            <a:r>
              <a:rPr lang="en-US" altLang="ja-JP" dirty="0" err="1"/>
              <a:t>Suzuka</a:t>
            </a:r>
            <a:r>
              <a:rPr lang="en-US" altLang="ja-JP" dirty="0"/>
              <a:t> city, Japan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Residence:	Metro</a:t>
            </a:r>
            <a:r>
              <a:rPr lang="ja-JP" altLang="en-US" dirty="0"/>
              <a:t> </a:t>
            </a:r>
            <a:r>
              <a:rPr lang="en-US" altLang="ja-JP" dirty="0"/>
              <a:t>Manila, Philippines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Work:	Programmer or System Engineer</a:t>
            </a:r>
          </a:p>
          <a:p>
            <a:pPr marL="0" indent="0">
              <a:buNone/>
            </a:pPr>
            <a:r>
              <a:rPr lang="en-US" altLang="ja-JP" dirty="0"/>
              <a:t>		JSR[JP] -&gt; Hitachi[JP] -&gt; Empathy[JP] -&gt; IVP[PH]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lang="en-US" altLang="ja-JP" dirty="0" err="1"/>
              <a:t>Etc</a:t>
            </a:r>
            <a:r>
              <a:rPr lang="en-US" altLang="ja-JP" dirty="0"/>
              <a:t>:		IT Community </a:t>
            </a:r>
            <a:r>
              <a:rPr lang="en-US" altLang="ja-JP" dirty="0" err="1"/>
              <a:t>Wankuma</a:t>
            </a:r>
            <a:r>
              <a:rPr lang="ja-JP" altLang="en-US" dirty="0"/>
              <a:t> </a:t>
            </a:r>
            <a:r>
              <a:rPr lang="en-US" altLang="ja-JP" dirty="0"/>
              <a:t>Alliance</a:t>
            </a:r>
          </a:p>
          <a:p>
            <a:pPr marL="0" indent="0">
              <a:buNone/>
            </a:pPr>
            <a:r>
              <a:rPr lang="en-US" altLang="ja-JP" dirty="0"/>
              <a:t>			Manila Director</a:t>
            </a:r>
            <a:endParaRPr lang="ja-JP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A45852-DDE7-4E80-9E01-3F67FD216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081" y="3002319"/>
            <a:ext cx="1245744" cy="622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5A8750-98DF-4019-A482-72A9CEC81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893" y="2080808"/>
            <a:ext cx="1080120" cy="689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46126F-0A88-4985-AFFF-57D7BD7FC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049" y="4795509"/>
            <a:ext cx="648072" cy="6154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DC6C2F-EC22-4BD5-815E-FFB2222EB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8169" y="4874627"/>
            <a:ext cx="1343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Singapore 2017</a:t>
            </a:r>
            <a:endParaRPr kumimoji="0" lang="en-US" sz="14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C38ED0-2057-4DD4-B7EE-55EB5E4ADAAD}"/>
              </a:ext>
            </a:extLst>
          </p:cNvPr>
          <p:cNvSpPr/>
          <p:nvPr/>
        </p:nvSpPr>
        <p:spPr>
          <a:xfrm>
            <a:off x="8378892" y="2506582"/>
            <a:ext cx="3704251" cy="294343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A85689F9-1E5F-4CD2-8DBD-AEC30BAF231C}"/>
              </a:ext>
            </a:extLst>
          </p:cNvPr>
          <p:cNvSpPr/>
          <p:nvPr/>
        </p:nvSpPr>
        <p:spPr>
          <a:xfrm rot="16200000">
            <a:off x="6030939" y="3111393"/>
            <a:ext cx="2958745" cy="1737161"/>
          </a:xfrm>
          <a:prstGeom prst="flowChartExtra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969643-DF07-484E-83FF-7E7EBA3B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03" y="1485640"/>
            <a:ext cx="5686662" cy="3345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592560-EB51-42D8-9DBF-6D6401EE0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184" y="2613768"/>
            <a:ext cx="3256381" cy="2662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1B01D3-3CEF-42EE-8E0A-F38A7432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My Career as Factory IT Engineer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63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67"/>
            <a:ext cx="10515600" cy="1663990"/>
          </a:xfrm>
        </p:spPr>
        <p:txBody>
          <a:bodyPr>
            <a:normAutofit/>
          </a:bodyPr>
          <a:lstStyle/>
          <a:p>
            <a:r>
              <a:rPr lang="en-US" altLang="ja-JP" dirty="0"/>
              <a:t>Factory Automation(FA) System, or </a:t>
            </a:r>
            <a:br>
              <a:rPr lang="en-US" altLang="ja-JP" dirty="0"/>
            </a:br>
            <a:r>
              <a:rPr lang="en-US" altLang="ja-JP" dirty="0"/>
              <a:t>Distributed Control System(DCS)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CAA3E-8E91-448A-9151-7BFB2AF9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37869"/>
            <a:ext cx="4176311" cy="3062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FD9EC-8A74-4708-A61A-98FD3ABA8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481" y="1737869"/>
            <a:ext cx="5666669" cy="30620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9A2115-939F-4416-971E-809BECCBE0A5}"/>
              </a:ext>
            </a:extLst>
          </p:cNvPr>
          <p:cNvSpPr/>
          <p:nvPr/>
        </p:nvSpPr>
        <p:spPr>
          <a:xfrm>
            <a:off x="3215680" y="5757143"/>
            <a:ext cx="579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https://en.wikipedia.org/wiki/Distributed_control_system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F6E1A-6848-40AB-A671-FFBA7A914234}"/>
              </a:ext>
            </a:extLst>
          </p:cNvPr>
          <p:cNvSpPr/>
          <p:nvPr/>
        </p:nvSpPr>
        <p:spPr>
          <a:xfrm>
            <a:off x="2497639" y="4869576"/>
            <a:ext cx="755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Old</a:t>
            </a:r>
            <a:endParaRPr lang="ja-JP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5F698-19D3-40F5-B919-6DEECBCC3264}"/>
              </a:ext>
            </a:extLst>
          </p:cNvPr>
          <p:cNvSpPr/>
          <p:nvPr/>
        </p:nvSpPr>
        <p:spPr>
          <a:xfrm>
            <a:off x="8763272" y="4848985"/>
            <a:ext cx="755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New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4010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Singapore 2017</a:t>
            </a:r>
            <a:endParaRPr kumimoji="0" lang="en-US" sz="14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1B01D3-3CEF-42EE-8E0A-F38A7432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System needs to be tested</a:t>
            </a:r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7E669-594C-4295-804B-3F9CDC6B35F1}"/>
              </a:ext>
            </a:extLst>
          </p:cNvPr>
          <p:cNvSpPr/>
          <p:nvPr/>
        </p:nvSpPr>
        <p:spPr>
          <a:xfrm>
            <a:off x="4339613" y="53878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https://en.wikipedia.org/wiki/SCADA</a:t>
            </a:r>
            <a:endParaRPr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FB99BA-51C5-4753-ACAF-7EF6EFC1A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268760"/>
            <a:ext cx="534299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67"/>
            <a:ext cx="10515600" cy="166399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System Control Panel</a:t>
            </a:r>
            <a:endParaRPr kumimoji="1"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08FDC-EED5-4E2D-9134-46C21B369F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1"/>
          <a:stretch/>
        </p:blipFill>
        <p:spPr>
          <a:xfrm rot="5400000">
            <a:off x="3540286" y="1446397"/>
            <a:ext cx="49685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2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67"/>
            <a:ext cx="10515600" cy="1663990"/>
          </a:xfrm>
        </p:spPr>
        <p:txBody>
          <a:bodyPr>
            <a:normAutofit/>
          </a:bodyPr>
          <a:lstStyle/>
          <a:p>
            <a:r>
              <a:rPr lang="en-US" altLang="ja-JP" dirty="0"/>
              <a:t>Challenge 1: </a:t>
            </a:r>
            <a:r>
              <a:rPr kumimoji="1" lang="en-US" altLang="ja-JP" dirty="0"/>
              <a:t>System Control Panel</a:t>
            </a:r>
            <a:endParaRPr kumimoji="1"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08FDC-EED5-4E2D-9134-46C21B369F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1"/>
          <a:stretch/>
        </p:blipFill>
        <p:spPr>
          <a:xfrm rot="5400000">
            <a:off x="3540286" y="1446397"/>
            <a:ext cx="4968552" cy="5143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04B01F-BC7C-408F-91E5-8EBC5FBD8E33}"/>
              </a:ext>
            </a:extLst>
          </p:cNvPr>
          <p:cNvSpPr txBox="1">
            <a:spLocks/>
          </p:cNvSpPr>
          <p:nvPr/>
        </p:nvSpPr>
        <p:spPr bwMode="auto">
          <a:xfrm>
            <a:off x="1884374" y="2722737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8800" kern="0" dirty="0">
                <a:solidFill>
                  <a:srgbClr val="FFC000"/>
                </a:solidFill>
              </a:rPr>
              <a:t>We cannot </a:t>
            </a:r>
          </a:p>
          <a:p>
            <a:r>
              <a:rPr lang="en-US" altLang="ja-JP" sz="8800" kern="0" dirty="0">
                <a:solidFill>
                  <a:srgbClr val="FFC000"/>
                </a:solidFill>
              </a:rPr>
              <a:t>move it!!</a:t>
            </a:r>
            <a:endParaRPr lang="ja-JP" altLang="en-US" sz="8800" kern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81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Singapore 2017</a:t>
            </a:r>
            <a:endParaRPr kumimoji="0" lang="en-US" sz="14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B6DD57C-44AE-48AD-A317-CC8C509C1380}"/>
              </a:ext>
            </a:extLst>
          </p:cNvPr>
          <p:cNvSpPr txBox="1">
            <a:spLocks/>
          </p:cNvSpPr>
          <p:nvPr/>
        </p:nvSpPr>
        <p:spPr>
          <a:xfrm>
            <a:off x="806081" y="301438"/>
            <a:ext cx="11034466" cy="71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Challenge 2: Special Software for Control Panel</a:t>
            </a:r>
            <a:endParaRPr kumimoji="1"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3CE44D-BE91-4245-A5E3-9DAFEB73D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244" y="1407427"/>
            <a:ext cx="8317980" cy="43171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434E5DB-EF93-4862-91C5-653A3268F0D7}"/>
              </a:ext>
            </a:extLst>
          </p:cNvPr>
          <p:cNvSpPr txBox="1">
            <a:spLocks/>
          </p:cNvSpPr>
          <p:nvPr/>
        </p:nvSpPr>
        <p:spPr bwMode="auto">
          <a:xfrm>
            <a:off x="1843942" y="2859564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8800" kern="0" dirty="0">
                <a:solidFill>
                  <a:schemeClr val="tx1"/>
                </a:solidFill>
              </a:rPr>
              <a:t>No I/F for Automation</a:t>
            </a:r>
            <a:endParaRPr lang="ja-JP" altLang="en-US" sz="8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5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lang="en-US" altLang="ja-JP" dirty="0"/>
              <a:t>Introduction</a:t>
            </a:r>
            <a:r>
              <a:rPr lang="ja-JP" altLang="en-US" dirty="0"/>
              <a:t> </a:t>
            </a:r>
            <a:r>
              <a:rPr lang="en-US" altLang="ja-JP" dirty="0"/>
              <a:t>for</a:t>
            </a:r>
            <a:r>
              <a:rPr lang="ja-JP" altLang="en-US" dirty="0"/>
              <a:t> </a:t>
            </a:r>
            <a:r>
              <a:rPr lang="en-US" altLang="ja-JP" dirty="0"/>
              <a:t>Special</a:t>
            </a:r>
            <a:r>
              <a:rPr lang="ja-JP" altLang="en-US" dirty="0"/>
              <a:t> </a:t>
            </a:r>
            <a:r>
              <a:rPr lang="en-US" altLang="ja-JP" dirty="0"/>
              <a:t>Assistant</a:t>
            </a:r>
            <a:endParaRPr kumimoji="1" lang="ja-JP" alt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0D821E-DE97-4E86-B5AA-2E2A63435463}"/>
              </a:ext>
            </a:extLst>
          </p:cNvPr>
          <p:cNvSpPr txBox="1">
            <a:spLocks/>
          </p:cNvSpPr>
          <p:nvPr/>
        </p:nvSpPr>
        <p:spPr>
          <a:xfrm>
            <a:off x="2124203" y="1318575"/>
            <a:ext cx="9588336" cy="507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Name: 		Takuya Ishikawa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Work:		</a:t>
            </a:r>
            <a:r>
              <a:rPr lang="en-US" altLang="ja-JP" dirty="0" err="1"/>
              <a:t>Codeer</a:t>
            </a:r>
            <a:r>
              <a:rPr lang="en-US" altLang="ja-JP" dirty="0"/>
              <a:t> ltd., President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Title:		</a:t>
            </a:r>
            <a:r>
              <a:rPr lang="en-US" altLang="ja-JP" dirty="0" err="1"/>
              <a:t>Micorosft</a:t>
            </a:r>
            <a:r>
              <a:rPr lang="en-US" altLang="ja-JP" dirty="0"/>
              <a:t> MVP(2014 ~ )</a:t>
            </a:r>
          </a:p>
          <a:p>
            <a:endParaRPr lang="en-US" altLang="ja-JP" dirty="0"/>
          </a:p>
          <a:p>
            <a:r>
              <a:rPr lang="en-US" altLang="ja-JP" dirty="0"/>
              <a:t>Contact:               twitter: @StoneGuitar777</a:t>
            </a:r>
          </a:p>
          <a:p>
            <a:endParaRPr lang="en-US" altLang="ja-JP" dirty="0"/>
          </a:p>
          <a:p>
            <a:r>
              <a:rPr lang="en-US" altLang="ja-JP" dirty="0"/>
              <a:t>Programs:            Friendly, </a:t>
            </a:r>
            <a:r>
              <a:rPr lang="en-US" altLang="ja-JP" dirty="0" err="1"/>
              <a:t>LambdicSql</a:t>
            </a:r>
            <a:r>
              <a:rPr lang="en-US" altLang="ja-JP" dirty="0"/>
              <a:t>, </a:t>
            </a:r>
            <a:r>
              <a:rPr lang="en-US" altLang="ja-JP" dirty="0" err="1"/>
              <a:t>QuickShot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4837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3513"/>
            <a:ext cx="10515600" cy="1663990"/>
          </a:xfrm>
        </p:spPr>
        <p:txBody>
          <a:bodyPr>
            <a:normAutofit/>
          </a:bodyPr>
          <a:lstStyle/>
          <a:p>
            <a:r>
              <a:rPr lang="en-US" altLang="ja-JP" dirty="0"/>
              <a:t>Challenge 3: </a:t>
            </a:r>
            <a:r>
              <a:rPr kumimoji="1" lang="en-US" altLang="ja-JP" dirty="0"/>
              <a:t>Approval from Boss</a:t>
            </a:r>
            <a:endParaRPr kumimoji="1"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47195-14C5-43B6-9971-A86E88DB2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621" y="1145531"/>
            <a:ext cx="3571450" cy="358437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EDE71C-7D4D-4720-A7D5-EBC0793AE21A}"/>
              </a:ext>
            </a:extLst>
          </p:cNvPr>
          <p:cNvSpPr txBox="1">
            <a:spLocks/>
          </p:cNvSpPr>
          <p:nvPr/>
        </p:nvSpPr>
        <p:spPr bwMode="auto">
          <a:xfrm>
            <a:off x="1843942" y="54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4800" kern="0" dirty="0" err="1">
                <a:solidFill>
                  <a:schemeClr val="tx1"/>
                </a:solidFill>
              </a:rPr>
              <a:t>Hirotoshi</a:t>
            </a:r>
            <a:r>
              <a:rPr lang="en-US" altLang="ja-JP" sz="4800" kern="0" dirty="0">
                <a:solidFill>
                  <a:schemeClr val="tx1"/>
                </a:solidFill>
              </a:rPr>
              <a:t> Naka</a:t>
            </a:r>
          </a:p>
          <a:p>
            <a:r>
              <a:rPr lang="en-US" altLang="ja-JP" sz="4800" kern="0" dirty="0">
                <a:solidFill>
                  <a:schemeClr val="tx1"/>
                </a:solidFill>
              </a:rPr>
              <a:t>Founder of Japan IT group</a:t>
            </a:r>
          </a:p>
          <a:p>
            <a:r>
              <a:rPr lang="en-US" altLang="ja-JP" sz="4800" kern="0" dirty="0" err="1">
                <a:solidFill>
                  <a:schemeClr val="tx1"/>
                </a:solidFill>
              </a:rPr>
              <a:t>Wankuma</a:t>
            </a:r>
            <a:r>
              <a:rPr lang="en-US" altLang="ja-JP" sz="4800" kern="0" dirty="0">
                <a:solidFill>
                  <a:schemeClr val="tx1"/>
                </a:solidFill>
              </a:rPr>
              <a:t> Alliance</a:t>
            </a:r>
            <a:endParaRPr lang="ja-JP" altLang="en-US" sz="4800" kern="0" dirty="0">
              <a:solidFill>
                <a:schemeClr val="tx1"/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C481D0D-4980-420C-ACE0-2DF33DA2C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313" y="6251689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066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" panose="020F0502020204030204"/>
                <a:ea typeface="Kailasa" charset="0"/>
                <a:cs typeface="Kailasa" charset="0"/>
              </a:rPr>
              <a:t>Singapore 2017</a:t>
            </a:r>
            <a:endParaRPr kumimoji="0" lang="en-US" sz="14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libri" panose="020F0502020204030204"/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B6DD57C-44AE-48AD-A317-CC8C509C1380}"/>
              </a:ext>
            </a:extLst>
          </p:cNvPr>
          <p:cNvSpPr txBox="1">
            <a:spLocks/>
          </p:cNvSpPr>
          <p:nvPr/>
        </p:nvSpPr>
        <p:spPr>
          <a:xfrm>
            <a:off x="806081" y="301438"/>
            <a:ext cx="11034466" cy="71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dirty="0"/>
              <a:t>PowerShell + Friendly can solve </a:t>
            </a:r>
            <a:r>
              <a:rPr lang="en-US" altLang="ja-JP" dirty="0"/>
              <a:t>all</a:t>
            </a:r>
            <a:r>
              <a:rPr kumimoji="1" lang="en-US" altLang="ja-JP" dirty="0"/>
              <a:t>!!</a:t>
            </a:r>
            <a:endParaRPr kumimoji="1" lang="ja-JP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D3E59E-F289-4342-A39A-5A9F79354D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5640" y="2421496"/>
            <a:ext cx="2160240" cy="1734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FF40FF-B929-4085-A0D3-3ACB3DDED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81" y="2421496"/>
            <a:ext cx="1971675" cy="16764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A4B93FD-0985-4DA8-925C-85271F766FDE}"/>
              </a:ext>
            </a:extLst>
          </p:cNvPr>
          <p:cNvSpPr txBox="1">
            <a:spLocks/>
          </p:cNvSpPr>
          <p:nvPr/>
        </p:nvSpPr>
        <p:spPr>
          <a:xfrm>
            <a:off x="1991544" y="1268760"/>
            <a:ext cx="8136904" cy="374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ja-JP" sz="13800"/>
              <a:t>+</a:t>
            </a:r>
            <a:endParaRPr lang="en-US" altLang="ja-JP" sz="13800" dirty="0"/>
          </a:p>
        </p:txBody>
      </p:sp>
    </p:spTree>
    <p:extLst>
      <p:ext uri="{BB962C8B-B14F-4D97-AF65-F5344CB8AC3E}">
        <p14:creationId xmlns:p14="http://schemas.microsoft.com/office/powerpoint/2010/main" val="250290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103833" y="73879"/>
            <a:ext cx="5088167" cy="50889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71CED7A-E216-48D1-B139-D95C96FFBAB7}"/>
              </a:ext>
            </a:extLst>
          </p:cNvPr>
          <p:cNvSpPr txBox="1">
            <a:spLocks/>
          </p:cNvSpPr>
          <p:nvPr/>
        </p:nvSpPr>
        <p:spPr>
          <a:xfrm>
            <a:off x="2109732" y="1277887"/>
            <a:ext cx="8136904" cy="374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ja-JP" sz="13800"/>
              <a:t>True End</a:t>
            </a:r>
            <a:endParaRPr lang="en-US" altLang="ja-JP" sz="13800" dirty="0"/>
          </a:p>
        </p:txBody>
      </p:sp>
    </p:spTree>
    <p:extLst>
      <p:ext uri="{BB962C8B-B14F-4D97-AF65-F5344CB8AC3E}">
        <p14:creationId xmlns:p14="http://schemas.microsoft.com/office/powerpoint/2010/main" val="413144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Today’s target!!</a:t>
            </a:r>
            <a:endParaRPr kumimoji="1" lang="ja-JP" alt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0D821E-DE97-4E86-B5AA-2E2A63435463}"/>
              </a:ext>
            </a:extLst>
          </p:cNvPr>
          <p:cNvSpPr txBox="1">
            <a:spLocks/>
          </p:cNvSpPr>
          <p:nvPr/>
        </p:nvSpPr>
        <p:spPr>
          <a:xfrm>
            <a:off x="1097836" y="1318575"/>
            <a:ext cx="10164213" cy="218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Get the way to take your entire PC app controls </a:t>
            </a:r>
          </a:p>
          <a:p>
            <a:pPr marL="0" indent="0">
              <a:buNone/>
            </a:pPr>
            <a:r>
              <a:rPr lang="en-US" altLang="ja-JP" sz="3600" dirty="0"/>
              <a:t>“with </a:t>
            </a:r>
            <a:r>
              <a:rPr kumimoji="1" lang="en-US" altLang="ja-JP" sz="3600" dirty="0"/>
              <a:t>PowerShell and Friendly”</a:t>
            </a:r>
            <a:endParaRPr lang="en-US" altLang="ja-JP" sz="3600" dirty="0"/>
          </a:p>
          <a:p>
            <a:pPr marL="0" indent="0">
              <a:buFont typeface="Arial"/>
              <a:buNone/>
            </a:pPr>
            <a:endParaRPr kumimoji="1" lang="en-US" altLang="ja-JP" sz="3600" dirty="0"/>
          </a:p>
          <a:p>
            <a:pPr marL="0" indent="0">
              <a:buFont typeface="Arial"/>
              <a:buNone/>
            </a:pPr>
            <a:endParaRPr lang="en-US" altLang="ja-JP" sz="3600" dirty="0"/>
          </a:p>
          <a:p>
            <a:pPr marL="0" indent="0">
              <a:buFont typeface="Arial"/>
              <a:buNone/>
            </a:pPr>
            <a:endParaRPr kumimoji="1" lang="ja-JP" altLang="en-US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53839-7058-4766-AEFC-749FA40E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348" y="2739747"/>
            <a:ext cx="4320480" cy="288032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C71A39-3ED5-47D4-8A22-297F0DB16356}"/>
              </a:ext>
            </a:extLst>
          </p:cNvPr>
          <p:cNvSpPr txBox="1">
            <a:spLocks/>
          </p:cNvSpPr>
          <p:nvPr/>
        </p:nvSpPr>
        <p:spPr bwMode="auto">
          <a:xfrm>
            <a:off x="3143672" y="6336329"/>
            <a:ext cx="9183394" cy="72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ja-JP" sz="1600" kern="0" dirty="0"/>
              <a:t>https://en.wikipedia.org/wiki/All_your_base_are_belong_to_us</a:t>
            </a:r>
            <a:endParaRPr lang="ja-JP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1D6F70-81BC-4B8F-B317-A92D46F4E8DA}"/>
              </a:ext>
            </a:extLst>
          </p:cNvPr>
          <p:cNvSpPr txBox="1">
            <a:spLocks/>
          </p:cNvSpPr>
          <p:nvPr/>
        </p:nvSpPr>
        <p:spPr>
          <a:xfrm>
            <a:off x="1991544" y="1268760"/>
            <a:ext cx="8136904" cy="374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ja-JP" sz="13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lang="en-US" altLang="ja-JP" b="1" dirty="0"/>
              <a:t>Agenda</a:t>
            </a:r>
            <a:endParaRPr kumimoji="1" lang="ja-JP" alt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0D821E-DE97-4E86-B5AA-2E2A63435463}"/>
              </a:ext>
            </a:extLst>
          </p:cNvPr>
          <p:cNvSpPr txBox="1">
            <a:spLocks/>
          </p:cNvSpPr>
          <p:nvPr/>
        </p:nvSpPr>
        <p:spPr>
          <a:xfrm>
            <a:off x="1097836" y="1318575"/>
            <a:ext cx="5442923" cy="21882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Why PowerShell + Friendly</a:t>
            </a:r>
          </a:p>
          <a:p>
            <a:endParaRPr lang="en-US" altLang="ja-JP" dirty="0"/>
          </a:p>
          <a:p>
            <a:r>
              <a:rPr lang="en-US" altLang="ja-JP" dirty="0"/>
              <a:t>What is Friendly</a:t>
            </a:r>
          </a:p>
          <a:p>
            <a:endParaRPr lang="en-US" altLang="ja-JP" dirty="0"/>
          </a:p>
          <a:p>
            <a:r>
              <a:rPr lang="en-US" altLang="ja-JP" dirty="0"/>
              <a:t>What can PowerShell + Friendly do?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9C2049-1D59-426D-B8A6-322C33CED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660" y="2033925"/>
            <a:ext cx="2376264" cy="665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837A3-2103-45A1-A38E-19DDF2FBC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652" y="5030229"/>
            <a:ext cx="949903" cy="946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DB9CC-11B2-43C7-B22E-53B3BA6E9319}"/>
              </a:ext>
            </a:extLst>
          </p:cNvPr>
          <p:cNvSpPr txBox="1"/>
          <p:nvPr/>
        </p:nvSpPr>
        <p:spPr>
          <a:xfrm>
            <a:off x="3869635" y="592303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Codeer</a:t>
            </a:r>
            <a:r>
              <a:rPr lang="en-US" altLang="ja-JP" dirty="0"/>
              <a:t> </a:t>
            </a:r>
            <a:r>
              <a:rPr kumimoji="1" lang="en-US" altLang="ja-JP" dirty="0"/>
              <a:t>ltd.</a:t>
            </a:r>
            <a:endParaRPr kumimoji="1" lang="ja-JP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766CD2-5315-4608-B58C-83E4BCCDA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969" y="5108231"/>
            <a:ext cx="1971675" cy="742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3D00E1-D2FA-409B-82EA-DAEC598F0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154" y="5345877"/>
            <a:ext cx="4156522" cy="3636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51C17E-A3F6-41D9-9ED0-3A1443FAFA7E}"/>
              </a:ext>
            </a:extLst>
          </p:cNvPr>
          <p:cNvSpPr txBox="1"/>
          <p:nvPr/>
        </p:nvSpPr>
        <p:spPr>
          <a:xfrm>
            <a:off x="316091" y="525024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Special thanks:</a:t>
            </a:r>
            <a:endParaRPr kumimoji="1" lang="ja-JP" altLang="en-US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EC839440-DDE8-4DF2-9764-BF746436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585" y="5241673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C45089-B96E-4F09-9498-A31AE5090996}"/>
              </a:ext>
            </a:extLst>
          </p:cNvPr>
          <p:cNvSpPr txBox="1"/>
          <p:nvPr/>
        </p:nvSpPr>
        <p:spPr>
          <a:xfrm>
            <a:off x="11075917" y="5239765"/>
            <a:ext cx="120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Wankuma</a:t>
            </a:r>
            <a:r>
              <a:rPr kumimoji="1" lang="ja-JP" altLang="en-US" dirty="0"/>
              <a:t> 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Alliance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573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2DEE24-5493-4FE2-A660-D4C899C54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3792" y="2325491"/>
            <a:ext cx="3744416" cy="3007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616A90-6B1E-4B7E-A3C6-A9B3589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PowerShell</a:t>
            </a:r>
            <a:endParaRPr kumimoji="1" lang="ja-JP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31D5CF-9EB3-4B54-99D6-D6A5973AFF58}"/>
              </a:ext>
            </a:extLst>
          </p:cNvPr>
          <p:cNvSpPr txBox="1">
            <a:spLocks/>
          </p:cNvSpPr>
          <p:nvPr/>
        </p:nvSpPr>
        <p:spPr>
          <a:xfrm>
            <a:off x="1097836" y="1318575"/>
            <a:ext cx="7626286" cy="2188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Now PowerShell is everywhere in Windows PCs!</a:t>
            </a:r>
          </a:p>
          <a:p>
            <a:pPr marL="0" indent="0">
              <a:buFont typeface="Arial"/>
              <a:buNone/>
            </a:pPr>
            <a:endParaRPr kumimoji="1" lang="en-US" altLang="ja-JP" dirty="0"/>
          </a:p>
          <a:p>
            <a:pPr marL="0" indent="0">
              <a:buFont typeface="Arial"/>
              <a:buNone/>
            </a:pPr>
            <a:endParaRPr lang="en-US" altLang="ja-JP" dirty="0"/>
          </a:p>
          <a:p>
            <a:pPr marL="0" indent="0">
              <a:buFont typeface="Arial"/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46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a typeface="Kailasa" charset="0"/>
              <a:cs typeface="Kailas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767E4-72E2-45C6-B2FF-E7CB3D17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Why is PowerShell nice?</a:t>
            </a:r>
            <a:endParaRPr kumimoji="1" lang="ja-JP" alt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0D821E-DE97-4E86-B5AA-2E2A63435463}"/>
              </a:ext>
            </a:extLst>
          </p:cNvPr>
          <p:cNvSpPr txBox="1">
            <a:spLocks/>
          </p:cNvSpPr>
          <p:nvPr/>
        </p:nvSpPr>
        <p:spPr>
          <a:xfrm>
            <a:off x="1452399" y="1180968"/>
            <a:ext cx="5442923" cy="53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dirty="0"/>
              <a:t>It’s already integrated in Windows.</a:t>
            </a:r>
            <a:endParaRPr kumimoji="1" lang="ja-JP" alt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B44E0E5-B43A-402A-9C2C-A3C3ED06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014332"/>
              </p:ext>
            </p:extLst>
          </p:nvPr>
        </p:nvGraphicFramePr>
        <p:xfrm>
          <a:off x="2357263" y="1719831"/>
          <a:ext cx="787841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251">
                  <a:extLst>
                    <a:ext uri="{9D8B030D-6E8A-4147-A177-3AD203B41FA5}">
                      <a16:colId xmlns:a16="http://schemas.microsoft.com/office/drawing/2014/main" val="4255077792"/>
                    </a:ext>
                  </a:extLst>
                </a:gridCol>
                <a:gridCol w="4528167">
                  <a:extLst>
                    <a:ext uri="{9D8B030D-6E8A-4147-A177-3AD203B41FA5}">
                      <a16:colId xmlns:a16="http://schemas.microsoft.com/office/drawing/2014/main" val="2660238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OS Version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Integrated PowerShell Version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64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Windows Server 2008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PowerShell 1.0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31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Windows 7</a:t>
                      </a:r>
                    </a:p>
                    <a:p>
                      <a:pPr algn="ctr"/>
                      <a:r>
                        <a:rPr kumimoji="1" lang="en-US" altLang="ja-JP" sz="2400" dirty="0"/>
                        <a:t>Windows 2008 R2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PowerShell 2.0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60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Windows 8</a:t>
                      </a:r>
                    </a:p>
                    <a:p>
                      <a:pPr algn="ctr"/>
                      <a:r>
                        <a:rPr kumimoji="1" lang="en-US" altLang="ja-JP" sz="2400" dirty="0"/>
                        <a:t>Windows 2012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/>
                        <a:t>PowerShell 3.0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63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Windows 8.1</a:t>
                      </a:r>
                    </a:p>
                    <a:p>
                      <a:pPr algn="ctr"/>
                      <a:r>
                        <a:rPr kumimoji="1" lang="en-US" altLang="ja-JP" sz="2400" dirty="0"/>
                        <a:t>Windows 2012 R2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/>
                        <a:t>PowerShell 4.0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59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Windows 10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PowerShell 5.0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815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Windows 2016</a:t>
                      </a:r>
                      <a:endParaRPr kumimoji="1" lang="ja-JP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PowerShell 5.1</a:t>
                      </a:r>
                      <a:endParaRPr kumimoji="1" lang="ja-JP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97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9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  <a:endParaRPr lang="en-US" sz="14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616A90-6B1E-4B7E-A3C6-A9B3589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0"/>
            <a:ext cx="10515600" cy="1325563"/>
          </a:xfrm>
        </p:spPr>
        <p:txBody>
          <a:bodyPr/>
          <a:lstStyle/>
          <a:p>
            <a:r>
              <a:rPr lang="en-US" altLang="ja-JP" dirty="0"/>
              <a:t>Friendly</a:t>
            </a: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51EE8-C423-4271-888F-F8329B7328EB}"/>
              </a:ext>
            </a:extLst>
          </p:cNvPr>
          <p:cNvSpPr/>
          <p:nvPr/>
        </p:nvSpPr>
        <p:spPr>
          <a:xfrm>
            <a:off x="4214125" y="5816015"/>
            <a:ext cx="4068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http://www.english.codeer.co.jp/</a:t>
            </a:r>
            <a:endParaRPr lang="ja-JP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A221C2-B2CC-4E1E-90E3-CAE0D4F7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661" y="948681"/>
            <a:ext cx="6165889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4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1406</Words>
  <Application>Microsoft Office PowerPoint</Application>
  <PresentationFormat>Widescreen</PresentationFormat>
  <Paragraphs>299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Kailasa</vt:lpstr>
      <vt:lpstr>ＭＳ ゴシック</vt:lpstr>
      <vt:lpstr>Yu Gothic</vt:lpstr>
      <vt:lpstr>Yu Gothic Light</vt:lpstr>
      <vt:lpstr>Arial</vt:lpstr>
      <vt:lpstr>Calibri</vt:lpstr>
      <vt:lpstr>Calibri Light</vt:lpstr>
      <vt:lpstr>Segoe UI</vt:lpstr>
      <vt:lpstr>Office Theme</vt:lpstr>
      <vt:lpstr>PowerPoint Presentation</vt:lpstr>
      <vt:lpstr>Self-Introduction</vt:lpstr>
      <vt:lpstr>Introduction for Special Assistant</vt:lpstr>
      <vt:lpstr>Today’s target!!</vt:lpstr>
      <vt:lpstr>PowerPoint Presentation</vt:lpstr>
      <vt:lpstr>Agenda</vt:lpstr>
      <vt:lpstr>PowerShell</vt:lpstr>
      <vt:lpstr>Why is PowerShell nice?</vt:lpstr>
      <vt:lpstr>Friendly</vt:lpstr>
      <vt:lpstr>Made by Them Winning 2nd place in  2014 MVP Show case</vt:lpstr>
      <vt:lpstr>Friendly Demo Video</vt:lpstr>
      <vt:lpstr>Friendly Program Hack Image</vt:lpstr>
      <vt:lpstr>There is Official Company, Codeer Ltd.</vt:lpstr>
      <vt:lpstr>Open Source Software in GitHub</vt:lpstr>
      <vt:lpstr>PowerShell + Friendly becomes a strong solution!!</vt:lpstr>
      <vt:lpstr>PowerPoint Presentation</vt:lpstr>
      <vt:lpstr>PowerPoint Presentation</vt:lpstr>
      <vt:lpstr>Q &amp; A</vt:lpstr>
      <vt:lpstr>PowerPoint Presentation</vt:lpstr>
      <vt:lpstr>End?</vt:lpstr>
      <vt:lpstr>End?</vt:lpstr>
      <vt:lpstr>PowerPoint Presentation</vt:lpstr>
      <vt:lpstr>Self-Introduction again</vt:lpstr>
      <vt:lpstr>My Career as Factory IT Engineer</vt:lpstr>
      <vt:lpstr>Factory Automation(FA) System, or  Distributed Control System(DCS)</vt:lpstr>
      <vt:lpstr>System needs to be tested</vt:lpstr>
      <vt:lpstr>System Control Panel</vt:lpstr>
      <vt:lpstr>Challenge 1: System Control Panel</vt:lpstr>
      <vt:lpstr>PowerPoint Presentation</vt:lpstr>
      <vt:lpstr>Challenge 3: Approval from Boss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Tomoya Yamanaka</cp:lastModifiedBy>
  <cp:revision>68</cp:revision>
  <dcterms:created xsi:type="dcterms:W3CDTF">2016-09-12T03:10:49Z</dcterms:created>
  <dcterms:modified xsi:type="dcterms:W3CDTF">2017-11-10T11:49:34Z</dcterms:modified>
</cp:coreProperties>
</file>